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7" r:id="rId3"/>
    <p:sldId id="258" r:id="rId4"/>
    <p:sldId id="268" r:id="rId5"/>
    <p:sldId id="267" r:id="rId6"/>
    <p:sldId id="266" r:id="rId7"/>
    <p:sldId id="265" r:id="rId8"/>
    <p:sldId id="264" r:id="rId9"/>
    <p:sldId id="263" r:id="rId10"/>
    <p:sldId id="262" r:id="rId11"/>
    <p:sldId id="261" r:id="rId12"/>
    <p:sldId id="260" r:id="rId13"/>
    <p:sldId id="259" r:id="rId14"/>
    <p:sldId id="275" r:id="rId15"/>
    <p:sldId id="269" r:id="rId16"/>
    <p:sldId id="276" r:id="rId17"/>
    <p:sldId id="277" r:id="rId18"/>
    <p:sldId id="278" r:id="rId19"/>
    <p:sldId id="270" r:id="rId20"/>
    <p:sldId id="280" r:id="rId21"/>
    <p:sldId id="279" r:id="rId22"/>
    <p:sldId id="274" r:id="rId23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yl pośredni 2 — Ak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75DCB02-9BB8-47FD-8907-85C794F793BA}" styleName="Styl z motywem 1 — Ak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7571" autoAdjust="0"/>
  </p:normalViewPr>
  <p:slideViewPr>
    <p:cSldViewPr>
      <p:cViewPr>
        <p:scale>
          <a:sx n="90" d="100"/>
          <a:sy n="90" d="100"/>
        </p:scale>
        <p:origin x="-918" y="5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CE9F98-1E9B-400D-8D26-FDD358893A24}" type="datetimeFigureOut">
              <a:rPr lang="pl-PL" smtClean="0"/>
              <a:pPr/>
              <a:t>2014-02-19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9009D8-B667-4169-8ED5-91163A872395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D389F4-9B9E-42D9-84B1-6971FB5C272A}" type="datetimeFigureOut">
              <a:rPr lang="pl-PL" smtClean="0"/>
              <a:pPr/>
              <a:t>2014-02-19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A250B5-B5BB-4B4C-9CB3-03957D5C48EE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Generalnym celem monitorowania jest……</a:t>
            </a:r>
          </a:p>
          <a:p>
            <a:r>
              <a:rPr lang="pl-PL" dirty="0" smtClean="0"/>
              <a:t>Ten temat nie jest obcy naszej</a:t>
            </a:r>
            <a:r>
              <a:rPr lang="pl-PL" baseline="0" dirty="0" smtClean="0"/>
              <a:t> Grupie Roboczej, był on dyskutowany dokładnie rok temu podczas II spotkania. Zastanawialiśmy się wtedy w formie warsztatów nad konkretnymi narzędziami, które można by w celu monitorowania wykorzystać.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A250B5-B5BB-4B4C-9CB3-03957D5C48EE}" type="slidenum">
              <a:rPr lang="pl-PL" smtClean="0"/>
              <a:pPr/>
              <a:t>2</a:t>
            </a:fld>
            <a:endParaRPr lang="pl-P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Karta informacyjna o produkcie, która z jednej strony zawiera podstawowe informacje o produkcie.</a:t>
            </a:r>
            <a:r>
              <a:rPr lang="pl-PL" baseline="0" dirty="0" smtClean="0"/>
              <a:t> Osoba zainteresowana produktem </a:t>
            </a:r>
            <a:r>
              <a:rPr lang="pl-PL" baseline="0" dirty="0" err="1" smtClean="0"/>
              <a:t>po</a:t>
            </a:r>
            <a:r>
              <a:rPr lang="pl-PL" baseline="0" dirty="0" smtClean="0"/>
              <a:t> przeczytaniu takiej informacji będzie już miała pogląd na to, na czym polega produkt finalny. Na tej podstawie będzie mogła zadecydować, czy wejść w dany produkt głębiej.</a:t>
            </a:r>
          </a:p>
          <a:p>
            <a:r>
              <a:rPr lang="pl-PL" baseline="0" dirty="0" err="1" smtClean="0"/>
              <a:t>Po</a:t>
            </a:r>
            <a:r>
              <a:rPr lang="pl-PL" baseline="0" dirty="0" smtClean="0"/>
              <a:t> drugie, celem tej informacji jest także pomoc w przekazaniu uporządkowanego produktu finalnego.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A250B5-B5BB-4B4C-9CB3-03957D5C48EE}" type="slidenum">
              <a:rPr lang="pl-PL" smtClean="0"/>
              <a:pPr/>
              <a:t>14</a:t>
            </a:fld>
            <a:endParaRPr lang="pl-P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A250B5-B5BB-4B4C-9CB3-03957D5C48EE}" type="slidenum">
              <a:rPr lang="pl-PL" smtClean="0"/>
              <a:pPr/>
              <a:t>19</a:t>
            </a:fld>
            <a:endParaRPr lang="pl-PL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Co Państwo sądzicie o tych narzędziach? </a:t>
            </a:r>
          </a:p>
          <a:p>
            <a:r>
              <a:rPr lang="pl-PL" dirty="0" smtClean="0"/>
              <a:t>Czy jesteście Państwo skłonni stosować je wobec swoich beneficjentów?</a:t>
            </a:r>
          </a:p>
          <a:p>
            <a:r>
              <a:rPr lang="pl-PL" dirty="0" smtClean="0"/>
              <a:t>Jakie Państwo stosujecie rozwiązania w tym zakresie?</a:t>
            </a:r>
          </a:p>
          <a:p>
            <a:r>
              <a:rPr lang="pl-PL" dirty="0" smtClean="0"/>
              <a:t>Czy</a:t>
            </a:r>
            <a:r>
              <a:rPr lang="pl-PL" baseline="0" dirty="0" smtClean="0"/>
              <a:t> macie Państwo jakieś problemy związane z pozyskiwaniem produktów finalnych?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A250B5-B5BB-4B4C-9CB3-03957D5C48EE}" type="slidenum">
              <a:rPr lang="pl-PL" smtClean="0"/>
              <a:pPr/>
              <a:t>20</a:t>
            </a:fld>
            <a:endParaRPr lang="pl-P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Jako wynik ówczesnej sesji warsztatowej wskazaliśmy wspólnie </a:t>
            </a:r>
            <a:r>
              <a:rPr lang="pl-PL" baseline="0" dirty="0" smtClean="0"/>
              <a:t>4 główne narzędzia:…….</a:t>
            </a:r>
          </a:p>
          <a:p>
            <a:r>
              <a:rPr lang="pl-PL" baseline="0" dirty="0" smtClean="0"/>
              <a:t>Jako szerszy kontekst dla tych narzędzi, wskazywaliście Państwo na fakt, że największą szansę na prowadzenie efektywnego monitorowania macie właśnie Państwo jako instytucje będące stroną umów o dofinansowanie projektów, w których to par. 18 daje Państwu możliwość egzekwowania od beneficjentów tego typu informacji.</a:t>
            </a:r>
          </a:p>
          <a:p>
            <a:endParaRPr lang="pl-PL" baseline="0" dirty="0" smtClean="0"/>
          </a:p>
          <a:p>
            <a:r>
              <a:rPr lang="pl-PL" baseline="0" dirty="0" smtClean="0"/>
              <a:t>Propozycja wykorzystania powyższych narzędzi została </a:t>
            </a:r>
            <a:r>
              <a:rPr lang="pl-PL" baseline="0" dirty="0" err="1" smtClean="0"/>
              <a:t>po</a:t>
            </a:r>
            <a:r>
              <a:rPr lang="pl-PL" baseline="0" dirty="0" smtClean="0"/>
              <a:t> naszym spotkaniu przekazana przez KIW do akceptacji IZ. IZ wypowiedziała się w tej kwestii na przełomie 2013 i 2014r., wskazując na potrzebę opracowania wzorów dla dwóch pierwszych narzędzi.</a:t>
            </a:r>
          </a:p>
          <a:p>
            <a:endParaRPr lang="pl-PL" baseline="0" dirty="0" smtClean="0"/>
          </a:p>
          <a:p>
            <a:r>
              <a:rPr lang="pl-PL" baseline="0" dirty="0" smtClean="0"/>
              <a:t>Oczywiście zachęcamy też do wykorzystywania pozostałych narzędzi, ich przewagą w stosunku do ankiet jest możliwość spotkania z beneficjentem i przedyskutowania kwestii związanych z upowszechnianiem i włączaniem.</a:t>
            </a:r>
          </a:p>
          <a:p>
            <a:endParaRPr lang="pl-PL" baseline="0" dirty="0" smtClean="0"/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A250B5-B5BB-4B4C-9CB3-03957D5C48EE}" type="slidenum">
              <a:rPr lang="pl-PL" smtClean="0"/>
              <a:pPr/>
              <a:t>3</a:t>
            </a:fld>
            <a:endParaRPr lang="pl-P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Myśląc o wzorach dokumentów, które</a:t>
            </a:r>
            <a:r>
              <a:rPr lang="pl-PL" baseline="0" dirty="0" smtClean="0"/>
              <a:t> chcielibyśmy dzisiaj z Państwem na roboczo wypracować, musimy pamiętać o jednej bardzo ważnej kwestii. Jest nim sprawozdanie roczne z realizacji priorytetu, które Państwo wypełniacie. Otóż w tym sprawozdaniu (wzór macie Państwo w materiałach) jest konieczność wpisania informacji o efektach działań upowszechniających i włączających realizowanych przez Państwa beneficjentów.</a:t>
            </a:r>
          </a:p>
          <a:p>
            <a:r>
              <a:rPr lang="pl-PL" baseline="0" dirty="0" smtClean="0"/>
              <a:t>Narzędzia, których wzory będziemy dzisiaj próbować wypracować mają być dla Państwa źródłem informacji, które są wymagane w powyższym sprawozdaniu.</a:t>
            </a:r>
          </a:p>
          <a:p>
            <a:r>
              <a:rPr lang="pl-PL" dirty="0" smtClean="0"/>
              <a:t>Szybko przypomnę najważniejsze elementy wymagane w sprawozdaniu rocznym.</a:t>
            </a:r>
          </a:p>
          <a:p>
            <a:r>
              <a:rPr lang="pl-PL" dirty="0" smtClean="0"/>
              <a:t>Rezultaty rozumiane jako wynik spotkań, a nie liczba spotkań.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A250B5-B5BB-4B4C-9CB3-03957D5C48EE}" type="slidenum">
              <a:rPr lang="pl-PL" smtClean="0"/>
              <a:pPr/>
              <a:t>4</a:t>
            </a:fld>
            <a:endParaRPr lang="pl-P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To tyle tytułem wprowadzenia w zakresie monitorowania efektów działań upowszechniających i włączających prowadzonych przez beneficjentów.</a:t>
            </a:r>
          </a:p>
          <a:p>
            <a:r>
              <a:rPr lang="pl-PL" dirty="0" smtClean="0"/>
              <a:t>Teraz poprosimy Państwa o podział na dwie grupy, poprzez odliczenie do dwóch.</a:t>
            </a:r>
          </a:p>
          <a:p>
            <a:r>
              <a:rPr lang="pl-PL" dirty="0" smtClean="0"/>
              <a:t>Zadaniem każdej z grup będzie wypracowanie listy przykładowych pytań dla: listy załączanej do wniosku końcowego o płatność oraz ankiety wypełnianej przez beneficjenta w okresie pół roku od zakończenia realizacji projektu.</a:t>
            </a:r>
          </a:p>
          <a:p>
            <a:r>
              <a:rPr lang="pl-PL" dirty="0" smtClean="0"/>
              <a:t>Na pracę warsztatową mamy godzinę czasu. Potem omówimy</a:t>
            </a:r>
            <a:r>
              <a:rPr lang="pl-PL" baseline="0" dirty="0" smtClean="0"/>
              <a:t> wyniki naszej pracy.</a:t>
            </a:r>
            <a:endParaRPr lang="pl-PL" dirty="0" smtClean="0"/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A250B5-B5BB-4B4C-9CB3-03957D5C48EE}" type="slidenum">
              <a:rPr lang="pl-PL" smtClean="0"/>
              <a:pPr/>
              <a:t>5</a:t>
            </a:fld>
            <a:endParaRPr lang="pl-P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pl-PL" dirty="0" smtClean="0"/>
              <a:t>Na początku powiem, dlaczego w ogóle postanowiliśmy poruszyć ten temat z Państwem na tym spotkaniu.</a:t>
            </a:r>
          </a:p>
          <a:p>
            <a:r>
              <a:rPr lang="pl-PL" dirty="0" smtClean="0"/>
              <a:t>Jesteśmy</a:t>
            </a:r>
            <a:r>
              <a:rPr lang="pl-PL" baseline="0" dirty="0" smtClean="0"/>
              <a:t> już na tym etapie wdrażania produktów innowacyjnych, kiedy to coraz więcej produktów zostaje poddanych walidacji, kończy się okres realizacji projektów.</a:t>
            </a:r>
          </a:p>
          <a:p>
            <a:r>
              <a:rPr lang="pl-PL" baseline="0" dirty="0" smtClean="0"/>
              <a:t>Z naszych danych wynika, że na chwilę obecną posiadamy ok. 120 </a:t>
            </a:r>
            <a:r>
              <a:rPr lang="pl-PL" baseline="0" dirty="0" err="1" smtClean="0"/>
              <a:t>zwalidowanych</a:t>
            </a:r>
            <a:r>
              <a:rPr lang="pl-PL" baseline="0" dirty="0" smtClean="0"/>
              <a:t> produktów finalnych, w tym do KIW przekazana została ok. połowa.</a:t>
            </a:r>
          </a:p>
          <a:p>
            <a:r>
              <a:rPr lang="pl-PL" baseline="0" dirty="0" smtClean="0"/>
              <a:t>Widzimy, że sam proces przekazywania generuje wiele niejasności. Część produktów jest przekazywana do nas przez beneficjentów, część przez IP/IP2, część w ogóle do nas nie trafia. Produkty przekazywane są w różnych formatach. Cześć produktów jest do nas przesyłana pocztą, część mailowo.</a:t>
            </a:r>
          </a:p>
          <a:p>
            <a:r>
              <a:rPr lang="pl-PL" baseline="0" dirty="0" smtClean="0"/>
              <a:t>Ja co miesiąc wysyłając mail przypominający o konieczności przekazywania produktów do KIW, załączałam instrukcje ich przekazywania. Jednak najwyraźniej ten proces nie chodzi tak jak powinien.</a:t>
            </a:r>
          </a:p>
          <a:p>
            <a:r>
              <a:rPr lang="pl-PL" baseline="0" dirty="0" smtClean="0"/>
              <a:t>Zadanie zbierania i zarządzania produktami finalnymi jest zadaniem Państwa jako IP/IP2, ale także naszym. IZ zwróciła nam ostatnio uwagę, iż bardzo ważna jest dbałość o to, w jakiej formie przekazywany jest produkt finalny. Musimy pamiętać o tym, ze beneficjent nie przekazuje produktu </a:t>
            </a:r>
            <a:r>
              <a:rPr lang="pl-PL" baseline="0" dirty="0" err="1" smtClean="0"/>
              <a:t>po</a:t>
            </a:r>
            <a:r>
              <a:rPr lang="pl-PL" baseline="0" dirty="0" smtClean="0"/>
              <a:t> to, aby on leżał w archiwum jako dowód wydania publicznych pieniędzy, ale ma być wykorzystywany przez inne podmioty/osoby. Dlatego musi zostać przekazany w takiej formie, która sprawi, ze będzie on łatwy do wykorzystania przez osoby, które do tej pory nie maiły z nim styczności, będą one wiedziały jak z niego skorzystać i do czego on służy.</a:t>
            </a:r>
          </a:p>
          <a:p>
            <a:r>
              <a:rPr lang="pl-PL" baseline="0" dirty="0" smtClean="0"/>
              <a:t>Biorąc pod uwagę to wszystko co przed chwilą powiedziałam, postanowiliśmy w </a:t>
            </a:r>
            <a:r>
              <a:rPr lang="pl-PL" baseline="0" dirty="0" err="1" smtClean="0"/>
              <a:t>KIW-ie</a:t>
            </a:r>
            <a:r>
              <a:rPr lang="pl-PL" baseline="0" dirty="0" smtClean="0"/>
              <a:t> wypracować 2 narzędzia, które pozwolą nam, mam nadzieję, usprawnić i uporządkować cały proces przekazywania produktów finalnych nie tylko na linii: Państwo – my, ale także na linii: beneficjent- Państwo.</a:t>
            </a:r>
          </a:p>
          <a:p>
            <a:r>
              <a:rPr lang="pl-PL" baseline="0" dirty="0" smtClean="0"/>
              <a:t>Pop pierwsze przygotowaliśmy instrukcję przekazywania produktów finalnych, która bazuje na obowiązującej dotychczas. Ta instrukcja mówi kto komu i w jakiej formie przekazuje produkt finalny. Do instrukcji stworzyliśmy informację na temat produktu finalnego, która jest taką kartą informacyjną o produkcie, porządkującą wszystkie jego elementy.</a:t>
            </a:r>
          </a:p>
          <a:p>
            <a:endParaRPr lang="pl-PL" baseline="0" dirty="0" smtClean="0"/>
          </a:p>
          <a:p>
            <a:r>
              <a:rPr lang="pl-PL" baseline="0" dirty="0" smtClean="0"/>
              <a:t>Teraz przedstawię Państwu informacje zawarte w Instrukcji, a potem pokażę wzór Informacji o produkcie finalnym.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A250B5-B5BB-4B4C-9CB3-03957D5C48EE}" type="slidenum">
              <a:rPr lang="pl-PL" smtClean="0"/>
              <a:pPr/>
              <a:t>6</a:t>
            </a:fld>
            <a:endParaRPr lang="pl-P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A250B5-B5BB-4B4C-9CB3-03957D5C48EE}" type="slidenum">
              <a:rPr lang="pl-PL" smtClean="0"/>
              <a:pPr/>
              <a:t>7</a:t>
            </a:fld>
            <a:endParaRPr lang="pl-P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Instrukcja stosowania produktu: obowiązkowa dołączona, pamiętać także należy o tym, by była ona opracowana w sposób czytelny i zrozumiały.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A250B5-B5BB-4B4C-9CB3-03957D5C48EE}" type="slidenum">
              <a:rPr lang="pl-PL" smtClean="0"/>
              <a:pPr/>
              <a:t>8</a:t>
            </a:fld>
            <a:endParaRPr lang="pl-P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Aktualizacja fiszki projektowej: szczególnie w zakresie opisu produktu finalnego, dane kontaktowe (beneficjent, opiekun w IP/IP2)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A250B5-B5BB-4B4C-9CB3-03957D5C48EE}" type="slidenum">
              <a:rPr lang="pl-PL" smtClean="0"/>
              <a:pPr/>
              <a:t>11</a:t>
            </a:fld>
            <a:endParaRPr lang="pl-P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Fiszka</a:t>
            </a:r>
            <a:r>
              <a:rPr lang="pl-PL" baseline="0" dirty="0" smtClean="0"/>
              <a:t> projektowa oraz informacja na temat produktu w formie edytowalnej są nam potrzebne w związku z aktualizowaniem informacji na naszym portalu.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A250B5-B5BB-4B4C-9CB3-03957D5C48EE}" type="slidenum">
              <a:rPr lang="pl-PL" smtClean="0"/>
              <a:pPr/>
              <a:t>12</a:t>
            </a:fld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2014-02-19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2014-02-19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2014-02-19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2014-02-19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2014-02-19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2014-02-19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2014-02-19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2014-02-19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2014-02-19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2014-02-19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2014-02-19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21E02-25CB-4963-84BC-0813985E7D90}" type="datetimeFigureOut">
              <a:rPr lang="pl-PL" smtClean="0"/>
              <a:pPr/>
              <a:t>2014-02-19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MC91021589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08050"/>
            <a:ext cx="9144000" cy="434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3568" y="141277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pl-PL" b="1" dirty="0" smtClean="0">
                <a:solidFill>
                  <a:schemeClr val="accent6">
                    <a:lumMod val="75000"/>
                  </a:schemeClr>
                </a:solidFill>
              </a:rPr>
              <a:t>IV SPOTKANIE GRUPY ROBOCZEJ KIW/IP/IP2</a:t>
            </a:r>
            <a:br>
              <a:rPr lang="pl-PL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pl-PL" b="1" dirty="0" smtClean="0">
                <a:solidFill>
                  <a:schemeClr val="accent6">
                    <a:lumMod val="75000"/>
                  </a:schemeClr>
                </a:solidFill>
              </a:rPr>
              <a:t>ds. upowszechniania i mainstreamingu</a:t>
            </a:r>
            <a:endParaRPr lang="pl-PL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4797152"/>
            <a:ext cx="6400800" cy="841648"/>
          </a:xfrm>
        </p:spPr>
        <p:txBody>
          <a:bodyPr>
            <a:normAutofit/>
          </a:bodyPr>
          <a:lstStyle/>
          <a:p>
            <a:r>
              <a:rPr lang="pl-PL" sz="1800" b="1" dirty="0" smtClean="0">
                <a:solidFill>
                  <a:schemeClr val="accent6">
                    <a:lumMod val="50000"/>
                  </a:schemeClr>
                </a:solidFill>
              </a:rPr>
              <a:t>Warszawa</a:t>
            </a:r>
          </a:p>
          <a:p>
            <a:r>
              <a:rPr lang="pl-PL" sz="1800" b="1" dirty="0" smtClean="0">
                <a:solidFill>
                  <a:schemeClr val="accent6">
                    <a:lumMod val="50000"/>
                  </a:schemeClr>
                </a:solidFill>
              </a:rPr>
              <a:t>20.02.2014</a:t>
            </a:r>
            <a:endParaRPr lang="pl-PL" sz="18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331640" y="0"/>
            <a:ext cx="7812360" cy="1143000"/>
          </a:xfrm>
        </p:spPr>
        <p:txBody>
          <a:bodyPr>
            <a:normAutofit/>
          </a:bodyPr>
          <a:lstStyle/>
          <a:p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</a:rPr>
              <a:t>Zasady zbierania produktów finalnych (5)</a:t>
            </a:r>
            <a:endParaRPr lang="pl-PL" sz="2800" b="1" dirty="0"/>
          </a:p>
        </p:txBody>
      </p:sp>
      <p:sp>
        <p:nvSpPr>
          <p:cNvPr id="3" name="Podtytu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lvl="0">
              <a:buFont typeface="Wingdings" pitchFamily="2" charset="2"/>
              <a:buChar char="Ø"/>
            </a:pPr>
            <a:r>
              <a:rPr lang="pl-PL" sz="1800" b="1" dirty="0" smtClean="0"/>
              <a:t>Tytuły/nazwy rzeczywistych produktów</a:t>
            </a:r>
            <a:r>
              <a:rPr lang="pl-PL" sz="1800" dirty="0" smtClean="0"/>
              <a:t> </a:t>
            </a:r>
            <a:r>
              <a:rPr lang="pl-PL" sz="1800" b="1" dirty="0" smtClean="0"/>
              <a:t>finalnych</a:t>
            </a:r>
            <a:r>
              <a:rPr lang="pl-PL" sz="1800" dirty="0" smtClean="0"/>
              <a:t> (dotyczy wszystkich ich elementów składowych) powinny być</a:t>
            </a:r>
            <a:r>
              <a:rPr lang="pl-PL" sz="1800" b="1" dirty="0" smtClean="0"/>
              <a:t> tożsame lub jednoznacznie identyfikowalne z tytułami/nazwami zapisanymi na nośnikach</a:t>
            </a:r>
            <a:r>
              <a:rPr lang="pl-PL" sz="1800" dirty="0" smtClean="0"/>
              <a:t> (nazwami folderów, podfolderów i plików). </a:t>
            </a:r>
          </a:p>
          <a:p>
            <a:pPr>
              <a:buFont typeface="Wingdings" pitchFamily="2" charset="2"/>
              <a:buChar char="Ø"/>
            </a:pPr>
            <a:r>
              <a:rPr lang="pl-PL" sz="1800" b="1" dirty="0" smtClean="0"/>
              <a:t>Nośnik</a:t>
            </a:r>
            <a:r>
              <a:rPr lang="pl-PL" sz="1800" dirty="0" smtClean="0"/>
              <a:t>, na którym przekazywany jest produkt finalny </a:t>
            </a:r>
            <a:r>
              <a:rPr lang="pl-PL" sz="1800" b="1" dirty="0" smtClean="0"/>
              <a:t>należy opisać</a:t>
            </a:r>
            <a:r>
              <a:rPr lang="pl-PL" sz="1800" dirty="0" smtClean="0"/>
              <a:t> w następujący sposób:</a:t>
            </a:r>
          </a:p>
          <a:p>
            <a:pPr lvl="0">
              <a:buNone/>
            </a:pPr>
            <a:endParaRPr lang="pl-PL" sz="1800" dirty="0" smtClean="0"/>
          </a:p>
          <a:p>
            <a:endParaRPr lang="pl-PL" sz="1800" b="1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611560" y="3356992"/>
          <a:ext cx="7704856" cy="2016224"/>
        </p:xfrm>
        <a:graphic>
          <a:graphicData uri="http://schemas.openxmlformats.org/drawingml/2006/table">
            <a:tbl>
              <a:tblPr firstRow="1" bandRow="1">
                <a:effectLst>
                  <a:outerShdw blurRad="40000" dist="20000" dir="5400000" rotWithShape="0">
                    <a:schemeClr val="tx1">
                      <a:alpha val="38000"/>
                    </a:schemeClr>
                  </a:outerShdw>
                </a:effectLst>
                <a:tableStyleId>{775DCB02-9BB8-47FD-8907-85C794F793BA}</a:tableStyleId>
              </a:tblPr>
              <a:tblGrid>
                <a:gridCol w="7704856"/>
              </a:tblGrid>
              <a:tr h="2016224">
                <a:tc>
                  <a:txBody>
                    <a:bodyPr/>
                    <a:lstStyle/>
                    <a:p>
                      <a:r>
                        <a:rPr lang="pl-PL" sz="1800" dirty="0" smtClean="0"/>
                        <a:t>Tytuł projektu………………………………………….</a:t>
                      </a:r>
                    </a:p>
                    <a:p>
                      <a:endParaRPr lang="pl-PL" sz="1800" dirty="0" smtClean="0"/>
                    </a:p>
                    <a:p>
                      <a:r>
                        <a:rPr lang="pl-PL" sz="1800" dirty="0" smtClean="0"/>
                        <a:t>Nazwa Beneficjenta ……………………………………………..</a:t>
                      </a:r>
                    </a:p>
                    <a:p>
                      <a:endParaRPr lang="pl-PL" sz="1800" dirty="0" smtClean="0"/>
                    </a:p>
                    <a:p>
                      <a:r>
                        <a:rPr lang="pl-PL" sz="1800" dirty="0" smtClean="0"/>
                        <a:t>Nazwa produktu finalnego ……………………..</a:t>
                      </a:r>
                    </a:p>
                    <a:p>
                      <a:endParaRPr lang="pl-PL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75656" y="0"/>
            <a:ext cx="7668344" cy="836712"/>
          </a:xfrm>
        </p:spPr>
        <p:txBody>
          <a:bodyPr>
            <a:normAutofit/>
          </a:bodyPr>
          <a:lstStyle/>
          <a:p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</a:rPr>
              <a:t>Zasady zbierania produktów finalnych (6)</a:t>
            </a:r>
            <a:endParaRPr lang="pl-PL" sz="2800" b="1" dirty="0"/>
          </a:p>
        </p:txBody>
      </p:sp>
      <p:sp>
        <p:nvSpPr>
          <p:cNvPr id="3" name="Podtytuł 2"/>
          <p:cNvSpPr>
            <a:spLocks noGrp="1"/>
          </p:cNvSpPr>
          <p:nvPr>
            <p:ph idx="1"/>
          </p:nvPr>
        </p:nvSpPr>
        <p:spPr>
          <a:xfrm>
            <a:off x="3563888" y="764704"/>
            <a:ext cx="5328592" cy="5361459"/>
          </a:xfrm>
        </p:spPr>
        <p:txBody>
          <a:bodyPr>
            <a:normAutofit/>
          </a:bodyPr>
          <a:lstStyle/>
          <a:p>
            <a:pPr lvl="0">
              <a:buFont typeface="Wingdings" pitchFamily="2" charset="2"/>
              <a:buChar char="Ø"/>
            </a:pPr>
            <a:r>
              <a:rPr lang="pl-PL" sz="1800" dirty="0" smtClean="0"/>
              <a:t>Jeśli produkt finalny jest zapisany na więcej niż jednym nośniku, kolejne powinny być </a:t>
            </a:r>
            <a:r>
              <a:rPr lang="pl-PL" sz="1800" b="1" dirty="0" smtClean="0"/>
              <a:t>ponumerowane ze wskazaniem całkowitej liczby</a:t>
            </a:r>
            <a:r>
              <a:rPr lang="pl-PL" sz="1800" dirty="0" smtClean="0"/>
              <a:t> przekazywanych nośników, np. 1/3, 2/3, </a:t>
            </a:r>
            <a:r>
              <a:rPr lang="pl-PL" sz="1800" dirty="0" err="1" smtClean="0"/>
              <a:t>3</a:t>
            </a:r>
            <a:r>
              <a:rPr lang="pl-PL" sz="1800" dirty="0" smtClean="0"/>
              <a:t>/</a:t>
            </a:r>
            <a:r>
              <a:rPr lang="pl-PL" sz="1800" dirty="0" err="1" smtClean="0"/>
              <a:t>3</a:t>
            </a:r>
            <a:r>
              <a:rPr lang="pl-PL" sz="1800" dirty="0" smtClean="0"/>
              <a:t>. </a:t>
            </a:r>
          </a:p>
          <a:p>
            <a:pPr lvl="0">
              <a:buFont typeface="Wingdings" pitchFamily="2" charset="2"/>
              <a:buChar char="Ø"/>
            </a:pPr>
            <a:r>
              <a:rPr lang="pl-PL" sz="1800" dirty="0" smtClean="0"/>
              <a:t>Produkt finalny przekazywany jest do CPE – KIW </a:t>
            </a:r>
            <a:r>
              <a:rPr lang="pl-PL" sz="1800" b="1" dirty="0" smtClean="0"/>
              <a:t>drogą pocztową.</a:t>
            </a:r>
          </a:p>
          <a:p>
            <a:pPr lvl="0">
              <a:buNone/>
            </a:pPr>
            <a:endParaRPr lang="pl-PL" sz="1800" b="1" dirty="0" smtClean="0"/>
          </a:p>
          <a:p>
            <a:pPr lvl="0">
              <a:buNone/>
            </a:pPr>
            <a:r>
              <a:rPr lang="pl-PL" sz="1800" u="sng" dirty="0" smtClean="0"/>
              <a:t>Wersja papierowa</a:t>
            </a:r>
          </a:p>
          <a:p>
            <a:pPr marL="180975" lvl="0" indent="-180975">
              <a:buFont typeface="Wingdings" pitchFamily="2" charset="2"/>
              <a:buChar char="ü"/>
            </a:pPr>
            <a:r>
              <a:rPr lang="pl-PL" sz="1800" dirty="0" smtClean="0"/>
              <a:t>Zaktualizowana fiszka projektowa</a:t>
            </a:r>
          </a:p>
          <a:p>
            <a:pPr marL="180975" lvl="0" indent="-180975">
              <a:buFont typeface="Wingdings" pitchFamily="2" charset="2"/>
              <a:buChar char="ü"/>
            </a:pPr>
            <a:r>
              <a:rPr lang="pl-PL" sz="1800" dirty="0" smtClean="0"/>
              <a:t>Informacja na temat produktu finalnego  projektu innowacyjnego</a:t>
            </a:r>
          </a:p>
          <a:p>
            <a:pPr>
              <a:buNone/>
            </a:pPr>
            <a:endParaRPr lang="pl-PL" sz="1800" b="1" dirty="0"/>
          </a:p>
        </p:txBody>
      </p:sp>
      <p:pic>
        <p:nvPicPr>
          <p:cNvPr id="4" name="Obraz 3" descr="MP90043072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908720"/>
            <a:ext cx="3275856" cy="471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03648" y="0"/>
            <a:ext cx="7740352" cy="1143000"/>
          </a:xfrm>
        </p:spPr>
        <p:txBody>
          <a:bodyPr>
            <a:normAutofit/>
          </a:bodyPr>
          <a:lstStyle/>
          <a:p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</a:rPr>
              <a:t>Zasady zbierania produktów finalnych (7)</a:t>
            </a:r>
            <a:endParaRPr lang="pl-PL" sz="2800" b="1" dirty="0"/>
          </a:p>
        </p:txBody>
      </p:sp>
      <p:sp>
        <p:nvSpPr>
          <p:cNvPr id="3" name="Podtytuł 2"/>
          <p:cNvSpPr>
            <a:spLocks noGrp="1"/>
          </p:cNvSpPr>
          <p:nvPr>
            <p:ph idx="1"/>
          </p:nvPr>
        </p:nvSpPr>
        <p:spPr>
          <a:xfrm>
            <a:off x="467544" y="1124744"/>
            <a:ext cx="7344816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pl-PL" sz="1800" u="sng" dirty="0" smtClean="0"/>
          </a:p>
          <a:p>
            <a:pPr>
              <a:buNone/>
            </a:pPr>
            <a:endParaRPr lang="pl-PL" sz="1800" u="sng" dirty="0" smtClean="0"/>
          </a:p>
          <a:p>
            <a:pPr>
              <a:buNone/>
            </a:pPr>
            <a:r>
              <a:rPr lang="pl-PL" sz="1800" u="sng" dirty="0" smtClean="0"/>
              <a:t>na nośniku CD/DVD/</a:t>
            </a:r>
            <a:r>
              <a:rPr lang="pl-PL" sz="1800" u="sng" dirty="0" err="1" smtClean="0"/>
              <a:t>Blue</a:t>
            </a:r>
            <a:r>
              <a:rPr lang="pl-PL" sz="1800" u="sng" dirty="0" smtClean="0"/>
              <a:t> Ray</a:t>
            </a:r>
          </a:p>
          <a:p>
            <a:pPr>
              <a:buNone/>
            </a:pPr>
            <a:endParaRPr lang="pl-PL" sz="1800" u="sng" dirty="0" smtClean="0"/>
          </a:p>
          <a:p>
            <a:pPr marL="0" indent="0">
              <a:buFont typeface="Wingdings" pitchFamily="2" charset="2"/>
              <a:buChar char="ü"/>
            </a:pPr>
            <a:r>
              <a:rPr lang="pl-PL" sz="1800" dirty="0" smtClean="0"/>
              <a:t>Produkt finalny</a:t>
            </a:r>
          </a:p>
          <a:p>
            <a:pPr marL="0" indent="0">
              <a:buFont typeface="Wingdings" pitchFamily="2" charset="2"/>
              <a:buChar char="ü"/>
            </a:pPr>
            <a:r>
              <a:rPr lang="pl-PL" sz="1800" dirty="0" smtClean="0"/>
              <a:t>Zaktualizowana fiszka projektowa (scan oraz wersja edytowalna)</a:t>
            </a:r>
          </a:p>
          <a:p>
            <a:pPr marL="0" indent="0">
              <a:buFont typeface="Wingdings" pitchFamily="2" charset="2"/>
              <a:buChar char="ü"/>
            </a:pPr>
            <a:r>
              <a:rPr lang="pl-PL" sz="1800" dirty="0" smtClean="0"/>
              <a:t>Informacja na temat produktu finalnego (scan oraz wersja edytowalna)</a:t>
            </a:r>
          </a:p>
        </p:txBody>
      </p:sp>
      <p:pic>
        <p:nvPicPr>
          <p:cNvPr id="5" name="Obraz 4" descr="Przekazywanie_dalej.WM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8064" y="3356992"/>
            <a:ext cx="3207326" cy="158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drzewo pomysłów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3933056"/>
            <a:ext cx="3476625" cy="1314450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75656" y="0"/>
            <a:ext cx="7668344" cy="1143000"/>
          </a:xfrm>
        </p:spPr>
        <p:txBody>
          <a:bodyPr>
            <a:normAutofit/>
          </a:bodyPr>
          <a:lstStyle/>
          <a:p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</a:rPr>
              <a:t>Zasady zbierania produktów finalnych (8)</a:t>
            </a:r>
            <a:endParaRPr lang="pl-PL" sz="2800" b="1" dirty="0"/>
          </a:p>
        </p:txBody>
      </p:sp>
      <p:sp>
        <p:nvSpPr>
          <p:cNvPr id="3" name="Podtytuł 2"/>
          <p:cNvSpPr>
            <a:spLocks noGrp="1"/>
          </p:cNvSpPr>
          <p:nvPr>
            <p:ph idx="1"/>
          </p:nvPr>
        </p:nvSpPr>
        <p:spPr>
          <a:xfrm>
            <a:off x="323528" y="1052736"/>
            <a:ext cx="8568952" cy="485740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l-PL" sz="1800" b="1" dirty="0" smtClean="0"/>
              <a:t>WYMAGANIA DOTYCZĄCE FORMATU PRZEKAZYWANYCH PRODUKTÓW</a:t>
            </a:r>
          </a:p>
          <a:p>
            <a:pPr lvl="0">
              <a:buNone/>
            </a:pPr>
            <a:r>
              <a:rPr lang="pl-PL" sz="1800" b="1" u="sng" dirty="0" smtClean="0"/>
              <a:t>Publikacje, </a:t>
            </a:r>
            <a:r>
              <a:rPr lang="pl-PL" sz="1800" u="sng" dirty="0" smtClean="0"/>
              <a:t>w formie:</a:t>
            </a:r>
          </a:p>
          <a:p>
            <a:pPr lvl="0">
              <a:buFont typeface="Wingdings" pitchFamily="2" charset="2"/>
              <a:buChar char="Ø"/>
            </a:pPr>
            <a:r>
              <a:rPr lang="pl-PL" sz="1600" dirty="0" smtClean="0"/>
              <a:t>pliku lub plików przygotowanych do druku (jeśli takie powstały);</a:t>
            </a:r>
          </a:p>
          <a:p>
            <a:pPr lvl="0">
              <a:buFont typeface="Wingdings" pitchFamily="2" charset="2"/>
              <a:buChar char="Ø"/>
            </a:pPr>
            <a:r>
              <a:rPr lang="pl-PL" sz="1600" dirty="0" smtClean="0"/>
              <a:t>pliku PDF przygotowanego do zamieszczenia na stronach internetowych (np. w zbiorczej bazie produktów i rezultatów);</a:t>
            </a:r>
          </a:p>
          <a:p>
            <a:pPr>
              <a:buNone/>
            </a:pPr>
            <a:r>
              <a:rPr lang="pl-PL" sz="1600" dirty="0" smtClean="0"/>
              <a:t>i (jeśli istnieje) </a:t>
            </a:r>
          </a:p>
          <a:p>
            <a:pPr lvl="0">
              <a:buFont typeface="Wingdings" pitchFamily="2" charset="2"/>
              <a:buChar char="Ø"/>
            </a:pPr>
            <a:r>
              <a:rPr lang="pl-PL" sz="1600" dirty="0" smtClean="0"/>
              <a:t>pliku tekstowego (edytowalnego). </a:t>
            </a:r>
          </a:p>
          <a:p>
            <a:pPr lvl="0">
              <a:buNone/>
            </a:pPr>
            <a:r>
              <a:rPr lang="pl-PL" sz="1800" b="1" u="sng" dirty="0" smtClean="0"/>
              <a:t>Pozostałe pliki tekstowe</a:t>
            </a:r>
            <a:r>
              <a:rPr lang="pl-PL" sz="1800" u="sng" dirty="0" smtClean="0"/>
              <a:t> (dokumenty, opracowania itp.) w formie:</a:t>
            </a:r>
          </a:p>
          <a:p>
            <a:pPr lvl="0">
              <a:buFont typeface="Wingdings" pitchFamily="2" charset="2"/>
              <a:buChar char="Ø"/>
            </a:pPr>
            <a:r>
              <a:rPr lang="pl-PL" sz="1600" dirty="0" smtClean="0"/>
              <a:t>tekstowej (txt, doc) oraz </a:t>
            </a:r>
          </a:p>
          <a:p>
            <a:pPr lvl="0">
              <a:buFont typeface="Wingdings" pitchFamily="2" charset="2"/>
              <a:buChar char="Ø"/>
            </a:pPr>
            <a:r>
              <a:rPr lang="pl-PL" sz="1600" dirty="0" smtClean="0"/>
              <a:t>dokumentu pdf dostosowanego do publikacji na stronie www</a:t>
            </a:r>
          </a:p>
          <a:p>
            <a:pPr lvl="0">
              <a:buNone/>
            </a:pPr>
            <a:r>
              <a:rPr lang="pl-PL" sz="1800" b="1" u="sng" dirty="0" smtClean="0"/>
              <a:t>Filmy</a:t>
            </a:r>
            <a:r>
              <a:rPr lang="pl-PL" sz="1800" u="sng" dirty="0" smtClean="0"/>
              <a:t>, w formie (jeśli są dostępne):</a:t>
            </a:r>
            <a:r>
              <a:rPr lang="pl-PL" sz="1800" dirty="0" smtClean="0"/>
              <a:t> </a:t>
            </a:r>
          </a:p>
          <a:p>
            <a:pPr lvl="0">
              <a:buFont typeface="Wingdings" pitchFamily="2" charset="2"/>
              <a:buChar char="Ø"/>
            </a:pPr>
            <a:r>
              <a:rPr lang="pl-PL" sz="1600" dirty="0" smtClean="0"/>
              <a:t>otwartej (do nagrywania na CD/DVD/BR);</a:t>
            </a:r>
          </a:p>
          <a:p>
            <a:pPr lvl="0">
              <a:buFont typeface="Wingdings" pitchFamily="2" charset="2"/>
              <a:buChar char="Ø"/>
            </a:pPr>
            <a:r>
              <a:rPr lang="pl-PL" sz="1600" dirty="0" smtClean="0"/>
              <a:t>skompresowanej (na www);</a:t>
            </a:r>
          </a:p>
          <a:p>
            <a:pPr>
              <a:buNone/>
            </a:pPr>
            <a:r>
              <a:rPr lang="pl-PL" sz="1600" dirty="0" smtClean="0"/>
              <a:t>oraz, jeśli powstała</a:t>
            </a:r>
          </a:p>
          <a:p>
            <a:pPr lvl="0">
              <a:buFont typeface="Wingdings" pitchFamily="2" charset="2"/>
              <a:buChar char="Ø"/>
            </a:pPr>
            <a:r>
              <a:rPr lang="pl-PL" sz="1600" dirty="0" smtClean="0"/>
              <a:t>broadcastowej (nośnik beta – do emisji w TV).</a:t>
            </a:r>
          </a:p>
          <a:p>
            <a:pPr>
              <a:buNone/>
            </a:pPr>
            <a:endParaRPr lang="pl-PL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75656" y="0"/>
            <a:ext cx="7668344" cy="1143000"/>
          </a:xfrm>
        </p:spPr>
        <p:txBody>
          <a:bodyPr>
            <a:normAutofit/>
          </a:bodyPr>
          <a:lstStyle/>
          <a:p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</a:rPr>
              <a:t>Zasady zbierania produktów finalnych (8)</a:t>
            </a:r>
            <a:endParaRPr lang="pl-PL" sz="2800" b="1" dirty="0"/>
          </a:p>
        </p:txBody>
      </p:sp>
      <p:sp>
        <p:nvSpPr>
          <p:cNvPr id="3" name="Podtytuł 2"/>
          <p:cNvSpPr>
            <a:spLocks noGrp="1"/>
          </p:cNvSpPr>
          <p:nvPr>
            <p:ph idx="1"/>
          </p:nvPr>
        </p:nvSpPr>
        <p:spPr>
          <a:xfrm>
            <a:off x="323528" y="1700807"/>
            <a:ext cx="8352928" cy="273630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</a:rPr>
              <a:t>INFORMACJA </a:t>
            </a:r>
          </a:p>
          <a:p>
            <a:pPr algn="ctr">
              <a:buNone/>
            </a:pPr>
            <a:endParaRPr lang="pl-PL" sz="28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</a:rPr>
              <a:t>NA TEMAT PRODUKTU </a:t>
            </a:r>
          </a:p>
          <a:p>
            <a:pPr algn="ctr">
              <a:buNone/>
            </a:pPr>
            <a:endParaRPr lang="pl-PL" sz="28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</a:rPr>
              <a:t>FINALNEGO PROJEKTU INNOWACYJNEGO</a:t>
            </a:r>
            <a:endParaRPr lang="pl-PL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03648" y="0"/>
            <a:ext cx="7740352" cy="1143000"/>
          </a:xfrm>
        </p:spPr>
        <p:txBody>
          <a:bodyPr>
            <a:noAutofit/>
          </a:bodyPr>
          <a:lstStyle/>
          <a:p>
            <a:endParaRPr lang="pl-PL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Symbol zastępczy zawartości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ymbol zastępczy tekstu 7"/>
          <p:cNvSpPr>
            <a:spLocks noGrp="1"/>
          </p:cNvSpPr>
          <p:nvPr>
            <p:ph type="body" idx="1"/>
          </p:nvPr>
        </p:nvSpPr>
        <p:spPr>
          <a:xfrm>
            <a:off x="467544" y="1340768"/>
            <a:ext cx="8132440" cy="1500187"/>
          </a:xfrm>
        </p:spPr>
        <p:txBody>
          <a:bodyPr>
            <a:normAutofit fontScale="92500" lnSpcReduction="20000"/>
          </a:bodyPr>
          <a:lstStyle/>
          <a:p>
            <a:r>
              <a:rPr lang="pl-PL" sz="3200" b="1" dirty="0" smtClean="0">
                <a:solidFill>
                  <a:schemeClr val="accent6">
                    <a:lumMod val="75000"/>
                  </a:schemeClr>
                </a:solidFill>
              </a:rPr>
              <a:t>DOBRA PRAKTYKA </a:t>
            </a:r>
          </a:p>
          <a:p>
            <a:r>
              <a:rPr lang="pl-PL" sz="3200" b="1" dirty="0" smtClean="0">
                <a:solidFill>
                  <a:schemeClr val="accent6">
                    <a:lumMod val="75000"/>
                  </a:schemeClr>
                </a:solidFill>
              </a:rPr>
              <a:t>W ZAKRESIE PRZYGOTOWYWANIA </a:t>
            </a:r>
          </a:p>
          <a:p>
            <a:r>
              <a:rPr lang="pl-PL" sz="3200" b="1" dirty="0" smtClean="0">
                <a:solidFill>
                  <a:schemeClr val="accent6">
                    <a:lumMod val="75000"/>
                  </a:schemeClr>
                </a:solidFill>
              </a:rPr>
              <a:t>PRODUKTU FINALNEGO</a:t>
            </a:r>
            <a:endParaRPr lang="pl-PL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MC900437251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4175" y="1052737"/>
            <a:ext cx="4949825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580928" y="0"/>
            <a:ext cx="6563072" cy="1143000"/>
          </a:xfrm>
        </p:spPr>
        <p:txBody>
          <a:bodyPr>
            <a:normAutofit/>
          </a:bodyPr>
          <a:lstStyle/>
          <a:p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</a:rPr>
              <a:t>Monitorowanie efektów projektów innowacyjnych PO KL (1)</a:t>
            </a:r>
            <a:endParaRPr lang="pl-PL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Podtytu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pl-PL" sz="2400" b="1" u="sng" dirty="0" smtClean="0"/>
              <a:t>Cel monitorowania</a:t>
            </a:r>
            <a:r>
              <a:rPr lang="pl-PL" sz="2400" b="1" dirty="0" smtClean="0"/>
              <a:t>: </a:t>
            </a:r>
          </a:p>
          <a:p>
            <a:pPr algn="ctr">
              <a:buNone/>
            </a:pPr>
            <a:endParaRPr lang="pl-PL" sz="2400" b="1" dirty="0" smtClean="0"/>
          </a:p>
          <a:p>
            <a:pPr algn="ctr">
              <a:buNone/>
            </a:pPr>
            <a:r>
              <a:rPr lang="pl-PL" sz="2400" dirty="0" smtClean="0"/>
              <a:t>pozyskanie informacji na temat tego, ile projektów faktycznie zakończyło się włączeniem do polityki/praktyki (czy wypracowane innowacje nie zostały „odłożone na półkę”)</a:t>
            </a:r>
          </a:p>
          <a:p>
            <a:endParaRPr lang="pl-PL" sz="2400" b="1" dirty="0" smtClean="0"/>
          </a:p>
          <a:p>
            <a:endParaRPr lang="pl-PL" sz="2400" b="1" dirty="0" smtClean="0"/>
          </a:p>
          <a:p>
            <a:pPr algn="ctr">
              <a:buNone/>
            </a:pPr>
            <a:r>
              <a:rPr lang="pl-PL" sz="2400" dirty="0" smtClean="0"/>
              <a:t>Temat był dyskutowany podczas</a:t>
            </a:r>
            <a:r>
              <a:rPr lang="pl-PL" sz="2400" b="1" dirty="0" smtClean="0"/>
              <a:t> II spotkania Grupy Roboczej KIW/IP/IP2</a:t>
            </a:r>
          </a:p>
          <a:p>
            <a:endParaRPr lang="pl-PL" sz="1800" b="1" dirty="0" smtClean="0"/>
          </a:p>
          <a:p>
            <a:endParaRPr lang="pl-PL" sz="1800" b="1" dirty="0" smtClean="0"/>
          </a:p>
          <a:p>
            <a:endParaRPr lang="pl-PL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ymbol zastępczy tekstu 7"/>
          <p:cNvSpPr>
            <a:spLocks noGrp="1"/>
          </p:cNvSpPr>
          <p:nvPr>
            <p:ph type="body" idx="1"/>
          </p:nvPr>
        </p:nvSpPr>
        <p:spPr>
          <a:xfrm>
            <a:off x="827584" y="1340768"/>
            <a:ext cx="7772400" cy="2160240"/>
          </a:xfrm>
        </p:spPr>
        <p:txBody>
          <a:bodyPr>
            <a:normAutofit/>
          </a:bodyPr>
          <a:lstStyle/>
          <a:p>
            <a:r>
              <a:rPr lang="pl-PL" sz="3000" b="1" dirty="0" smtClean="0">
                <a:solidFill>
                  <a:schemeClr val="accent6">
                    <a:lumMod val="75000"/>
                  </a:schemeClr>
                </a:solidFill>
              </a:rPr>
              <a:t>ZŁA PRAKTYKA W ZAKRESIE PRZYGOTOWYWANIA </a:t>
            </a:r>
          </a:p>
          <a:p>
            <a:r>
              <a:rPr lang="pl-PL" sz="3000" b="1" dirty="0" smtClean="0">
                <a:solidFill>
                  <a:schemeClr val="accent6">
                    <a:lumMod val="75000"/>
                  </a:schemeClr>
                </a:solidFill>
              </a:rPr>
              <a:t>PRODUKTU FINALNEGO</a:t>
            </a:r>
            <a:endParaRPr lang="pl-PL" sz="30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challen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7138" y="2924944"/>
            <a:ext cx="4566862" cy="2664000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619672" y="0"/>
            <a:ext cx="7524328" cy="1143000"/>
          </a:xfrm>
        </p:spPr>
        <p:txBody>
          <a:bodyPr>
            <a:normAutofit fontScale="90000"/>
          </a:bodyPr>
          <a:lstStyle/>
          <a:p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</a:rPr>
              <a:t>Współpraca KIW oraz IP/IP2 w zakresie upowszechniania i włączania produktów projektów innowacyjnych</a:t>
            </a:r>
            <a:endParaRPr lang="pl-PL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Podtytuł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pl-PL" sz="1800" b="1" dirty="0" smtClean="0"/>
              <a:t>Katalog  zrealizowanych dzia</a:t>
            </a:r>
            <a:r>
              <a:rPr lang="pl-PL" sz="1800" dirty="0" smtClean="0"/>
              <a:t>ł</a:t>
            </a:r>
            <a:r>
              <a:rPr lang="pl-PL" sz="1800" b="1" dirty="0" smtClean="0"/>
              <a:t>ań</a:t>
            </a:r>
            <a:r>
              <a:rPr lang="pl-PL" sz="1800" dirty="0" smtClean="0"/>
              <a:t> upowszechniających i włączających</a:t>
            </a:r>
          </a:p>
          <a:p>
            <a:pPr>
              <a:buFont typeface="Wingdings" pitchFamily="2" charset="2"/>
              <a:buChar char="Ø"/>
            </a:pPr>
            <a:r>
              <a:rPr lang="pl-PL" sz="1800" b="1" dirty="0" smtClean="0"/>
              <a:t>Baza wydarzeń planowanych </a:t>
            </a:r>
            <a:r>
              <a:rPr lang="pl-PL" sz="1800" dirty="0" smtClean="0"/>
              <a:t>działań upowszechniających i włączających</a:t>
            </a:r>
          </a:p>
          <a:p>
            <a:pPr>
              <a:buFont typeface="Wingdings" pitchFamily="2" charset="2"/>
              <a:buChar char="Ø"/>
            </a:pPr>
            <a:r>
              <a:rPr lang="pl-PL" sz="1800" b="1" dirty="0" smtClean="0"/>
              <a:t>Katalog dobrych praktyk</a:t>
            </a:r>
            <a:r>
              <a:rPr lang="pl-PL" sz="1800" dirty="0" smtClean="0"/>
              <a:t> w zakresie działań upowszechniających i włączających</a:t>
            </a:r>
          </a:p>
          <a:p>
            <a:pPr>
              <a:buNone/>
            </a:pPr>
            <a:endParaRPr lang="pl-PL" sz="1800" dirty="0" smtClean="0"/>
          </a:p>
          <a:p>
            <a:pPr>
              <a:buNone/>
            </a:pPr>
            <a:r>
              <a:rPr lang="pl-PL" sz="1800" u="sng" dirty="0" smtClean="0"/>
              <a:t>Dane zbierane w cyklu kwartalnym</a:t>
            </a:r>
          </a:p>
          <a:p>
            <a:pPr algn="ctr">
              <a:buNone/>
            </a:pPr>
            <a:endParaRPr lang="pl-PL" sz="1800" dirty="0" smtClean="0"/>
          </a:p>
          <a:p>
            <a:pPr>
              <a:buNone/>
            </a:pPr>
            <a:r>
              <a:rPr lang="pl-PL" sz="1800" b="1" dirty="0" smtClean="0"/>
              <a:t>Cel:</a:t>
            </a:r>
            <a:r>
              <a:rPr lang="pl-PL" sz="1800" dirty="0" smtClean="0"/>
              <a:t> </a:t>
            </a:r>
            <a:r>
              <a:rPr lang="pl-PL" sz="1800" dirty="0"/>
              <a:t> </a:t>
            </a:r>
            <a:endParaRPr lang="pl-PL" sz="1800" dirty="0" smtClean="0"/>
          </a:p>
          <a:p>
            <a:pPr>
              <a:buNone/>
            </a:pPr>
            <a:r>
              <a:rPr lang="pl-PL" sz="1800" dirty="0" smtClean="0"/>
              <a:t>zapewnienie przepływu informacji w zakresie </a:t>
            </a:r>
          </a:p>
          <a:p>
            <a:pPr>
              <a:buNone/>
            </a:pPr>
            <a:r>
              <a:rPr lang="pl-PL" sz="1800" dirty="0" smtClean="0"/>
              <a:t>działań upowszechniających i włączających</a:t>
            </a:r>
          </a:p>
          <a:p>
            <a:pPr>
              <a:buNone/>
            </a:pPr>
            <a:r>
              <a:rPr lang="pl-PL" sz="1800" dirty="0" smtClean="0"/>
              <a:t>realizowanych przez IP/IP2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ctrTitle"/>
          </p:nvPr>
        </p:nvSpPr>
        <p:spPr>
          <a:xfrm>
            <a:off x="683568" y="836712"/>
            <a:ext cx="7772400" cy="1470025"/>
          </a:xfrm>
        </p:spPr>
        <p:txBody>
          <a:bodyPr/>
          <a:lstStyle/>
          <a:p>
            <a:r>
              <a:rPr lang="pl-PL" b="1" dirty="0" smtClean="0">
                <a:solidFill>
                  <a:schemeClr val="accent6">
                    <a:lumMod val="75000"/>
                  </a:schemeClr>
                </a:solidFill>
              </a:rPr>
              <a:t>Dziękuję za uwagę</a:t>
            </a:r>
            <a:endParaRPr lang="pl-PL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Podtytuł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pl-PL" sz="1800" b="1" dirty="0" smtClean="0">
                <a:latin typeface="Times New Roman" pitchFamily="18" charset="0"/>
                <a:cs typeface="Times New Roman" pitchFamily="18" charset="0"/>
              </a:rPr>
              <a:t>Agnieszka Jarmuszyńska</a:t>
            </a:r>
          </a:p>
          <a:p>
            <a:pPr>
              <a:defRPr/>
            </a:pPr>
            <a:r>
              <a:rPr lang="pl-PL" sz="1800" b="1" dirty="0" smtClean="0">
                <a:latin typeface="Times New Roman" pitchFamily="18" charset="0"/>
                <a:cs typeface="Times New Roman" pitchFamily="18" charset="0"/>
              </a:rPr>
              <a:t>Krajowa Instytucja Wspomagająca</a:t>
            </a:r>
          </a:p>
          <a:p>
            <a:pPr>
              <a:defRPr/>
            </a:pPr>
            <a:r>
              <a:rPr lang="pl-PL" sz="1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agnieszka.jarmuszynska@cpe.gov.pl</a:t>
            </a:r>
          </a:p>
          <a:p>
            <a:pPr>
              <a:defRPr/>
            </a:pPr>
            <a:r>
              <a:rPr lang="pl-PL" sz="1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tel.: 22 378 31 66</a:t>
            </a:r>
            <a:endParaRPr lang="pl-PL" sz="1800" dirty="0"/>
          </a:p>
        </p:txBody>
      </p:sp>
      <p:pic>
        <p:nvPicPr>
          <p:cNvPr id="6" name="Obraz 5" descr="MC90043254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35896" y="2276872"/>
            <a:ext cx="1620000" cy="162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MP900399580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325" y="1052736"/>
            <a:ext cx="29876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627784" y="0"/>
            <a:ext cx="6516216" cy="1143000"/>
          </a:xfrm>
        </p:spPr>
        <p:txBody>
          <a:bodyPr>
            <a:normAutofit/>
          </a:bodyPr>
          <a:lstStyle/>
          <a:p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</a:rPr>
              <a:t>Monitorowanie efektów projektów innowacyjnych PO KL (2)</a:t>
            </a:r>
            <a:endParaRPr lang="pl-PL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Podtytu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l-PL" sz="1800" b="1" dirty="0" smtClean="0"/>
              <a:t>Narzędzia monitorujące efekty działań upowszechniających i włączających zaproponowane przez KIW IZ PO KL:</a:t>
            </a:r>
          </a:p>
          <a:p>
            <a:pPr>
              <a:buFont typeface="+mj-lt"/>
              <a:buAutoNum type="alphaUcPeriod"/>
            </a:pPr>
            <a:r>
              <a:rPr lang="pl-PL" sz="1800" b="1" dirty="0" smtClean="0">
                <a:solidFill>
                  <a:srgbClr val="FF0000"/>
                </a:solidFill>
              </a:rPr>
              <a:t>Lista pytań dla beneficjenta dołączana do wniosku końcowego o płatność</a:t>
            </a:r>
          </a:p>
          <a:p>
            <a:pPr>
              <a:buFont typeface="+mj-lt"/>
              <a:buAutoNum type="alphaUcPeriod"/>
            </a:pPr>
            <a:r>
              <a:rPr lang="pl-PL" sz="1800" b="1" dirty="0" smtClean="0">
                <a:solidFill>
                  <a:srgbClr val="FF0000"/>
                </a:solidFill>
              </a:rPr>
              <a:t>Ankieta dla beneficjentów wypełniana w okresie pół roku od zakończenia realizacji projektu</a:t>
            </a:r>
          </a:p>
          <a:p>
            <a:pPr>
              <a:buFont typeface="+mj-lt"/>
              <a:buAutoNum type="alphaUcPeriod"/>
            </a:pPr>
            <a:r>
              <a:rPr lang="pl-PL" sz="1800" dirty="0" smtClean="0"/>
              <a:t>Protokoły z przeglądów okresowych (przeprowadzonych </a:t>
            </a:r>
          </a:p>
          <a:p>
            <a:pPr>
              <a:buNone/>
            </a:pPr>
            <a:r>
              <a:rPr lang="pl-PL" sz="1800" dirty="0" smtClean="0"/>
              <a:t>w ostatniej fazie realizacji projektu)</a:t>
            </a:r>
          </a:p>
          <a:p>
            <a:pPr>
              <a:buNone/>
            </a:pPr>
            <a:r>
              <a:rPr lang="pl-PL" sz="1800" dirty="0" smtClean="0"/>
              <a:t>D.	Prezentacje beneficjentów podczas posiedzeń ST </a:t>
            </a:r>
          </a:p>
          <a:p>
            <a:pPr>
              <a:buNone/>
            </a:pPr>
            <a:r>
              <a:rPr lang="pl-PL" sz="1800" dirty="0" smtClean="0"/>
              <a:t>efektów podejmowanych działań upowszechniających</a:t>
            </a:r>
          </a:p>
          <a:p>
            <a:pPr>
              <a:buNone/>
            </a:pPr>
            <a:r>
              <a:rPr lang="pl-PL" sz="1800" dirty="0" smtClean="0"/>
              <a:t> i włączających</a:t>
            </a:r>
          </a:p>
          <a:p>
            <a:pPr>
              <a:buNone/>
            </a:pPr>
            <a:endParaRPr lang="pl-PL" sz="1800" dirty="0" smtClean="0"/>
          </a:p>
          <a:p>
            <a:pPr>
              <a:buNone/>
            </a:pPr>
            <a:r>
              <a:rPr lang="pl-PL" sz="1800" b="1" u="sng" dirty="0" smtClean="0"/>
              <a:t>IZ PO KL wskazała na zasadność opracowania narzędzi: A i B.</a:t>
            </a:r>
            <a:endParaRPr lang="pl-PL" sz="18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 descr="MH90041240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48375" y="2492896"/>
            <a:ext cx="3095625" cy="3095625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915816" y="0"/>
            <a:ext cx="6228184" cy="1143000"/>
          </a:xfrm>
        </p:spPr>
        <p:txBody>
          <a:bodyPr>
            <a:normAutofit/>
          </a:bodyPr>
          <a:lstStyle/>
          <a:p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</a:rPr>
              <a:t>Monitorowanie efektów projektów innowacyjnych PO KL (3)</a:t>
            </a:r>
            <a:endParaRPr lang="pl-PL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Podtytu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l-PL" sz="1800" dirty="0" smtClean="0"/>
              <a:t>Narzędzia monitorowania efektów działań Up&amp;Main	  źródło informacji do Sprawozdania rocznego IP</a:t>
            </a:r>
          </a:p>
          <a:p>
            <a:pPr>
              <a:buNone/>
            </a:pPr>
            <a:endParaRPr lang="pl-PL" sz="1800" dirty="0" smtClean="0"/>
          </a:p>
          <a:p>
            <a:pPr>
              <a:buFont typeface="Wingdings" pitchFamily="2" charset="2"/>
              <a:buChar char="Ø"/>
            </a:pPr>
            <a:r>
              <a:rPr lang="pl-PL" sz="1800" dirty="0" smtClean="0"/>
              <a:t>Rezultaty w odniesieniu do projektów zakończonych</a:t>
            </a:r>
          </a:p>
          <a:p>
            <a:pPr>
              <a:buFont typeface="Wingdings" pitchFamily="2" charset="2"/>
              <a:buChar char="Ø"/>
            </a:pPr>
            <a:r>
              <a:rPr lang="pl-PL" sz="1800" dirty="0" smtClean="0"/>
              <a:t>Opis działań i rezultatów dotyczy ostatniej fazy realizacji projektu</a:t>
            </a:r>
          </a:p>
          <a:p>
            <a:pPr>
              <a:buFont typeface="Wingdings" pitchFamily="2" charset="2"/>
              <a:buChar char="Ø"/>
            </a:pPr>
            <a:r>
              <a:rPr lang="pl-PL" sz="1800" dirty="0" smtClean="0"/>
              <a:t>Rezultaty należy skwantyfikować</a:t>
            </a:r>
          </a:p>
          <a:p>
            <a:pPr>
              <a:buFont typeface="Wingdings" pitchFamily="2" charset="2"/>
              <a:buChar char="Ø"/>
            </a:pPr>
            <a:r>
              <a:rPr lang="pl-PL" sz="1800" dirty="0" smtClean="0"/>
              <a:t>Wyniki działań prowadzonych we współpracy z partnerem </a:t>
            </a:r>
          </a:p>
          <a:p>
            <a:pPr>
              <a:buNone/>
            </a:pPr>
            <a:r>
              <a:rPr lang="pl-PL" sz="1800" dirty="0" smtClean="0"/>
              <a:t>	zagranicznym (dotyczy projektów innowacyjnych testujących</a:t>
            </a:r>
          </a:p>
          <a:p>
            <a:pPr>
              <a:buNone/>
            </a:pPr>
            <a:r>
              <a:rPr lang="pl-PL" sz="1800" dirty="0" smtClean="0"/>
              <a:t>	 z komponentem ponadnarodowym)</a:t>
            </a:r>
          </a:p>
          <a:p>
            <a:pPr>
              <a:buNone/>
            </a:pPr>
            <a:endParaRPr lang="pl-PL" sz="1800" b="1" dirty="0"/>
          </a:p>
        </p:txBody>
      </p:sp>
      <p:sp>
        <p:nvSpPr>
          <p:cNvPr id="4" name="Prążkowana strzałka w prawo 3"/>
          <p:cNvSpPr/>
          <p:nvPr/>
        </p:nvSpPr>
        <p:spPr>
          <a:xfrm>
            <a:off x="5652120" y="1700808"/>
            <a:ext cx="324000" cy="216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MH90043849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48375" y="2924944"/>
            <a:ext cx="3095625" cy="3095625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67744" y="0"/>
            <a:ext cx="6876256" cy="1143000"/>
          </a:xfrm>
        </p:spPr>
        <p:txBody>
          <a:bodyPr>
            <a:normAutofit/>
          </a:bodyPr>
          <a:lstStyle/>
          <a:p>
            <a:r>
              <a:rPr lang="pl-PL" sz="3200" b="1" dirty="0" smtClean="0"/>
              <a:t>	</a:t>
            </a:r>
            <a:r>
              <a:rPr lang="pl-PL" sz="3200" b="1" dirty="0" smtClean="0">
                <a:solidFill>
                  <a:schemeClr val="accent6">
                    <a:lumMod val="75000"/>
                  </a:schemeClr>
                </a:solidFill>
              </a:rPr>
              <a:t>WARSZTATY</a:t>
            </a:r>
            <a:endParaRPr lang="pl-PL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Podtytu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pl-PL" sz="2800" b="1" dirty="0" smtClean="0"/>
              <a:t>CEL</a:t>
            </a:r>
          </a:p>
          <a:p>
            <a:pPr>
              <a:buNone/>
            </a:pPr>
            <a:endParaRPr lang="pl-PL" sz="2800" b="1" dirty="0" smtClean="0"/>
          </a:p>
          <a:p>
            <a:pPr>
              <a:buNone/>
            </a:pPr>
            <a:r>
              <a:rPr lang="pl-PL" sz="2800" b="1" dirty="0" smtClean="0"/>
              <a:t> </a:t>
            </a:r>
            <a:r>
              <a:rPr lang="pl-PL" sz="2800" dirty="0" smtClean="0"/>
              <a:t>wypracowanie:</a:t>
            </a:r>
          </a:p>
          <a:p>
            <a:r>
              <a:rPr lang="pl-PL" sz="2800" dirty="0" smtClean="0"/>
              <a:t>wzoru listy pytań dołączanej do końcowego wniosku o płatność</a:t>
            </a:r>
          </a:p>
          <a:p>
            <a:r>
              <a:rPr lang="pl-PL" sz="2800" dirty="0" smtClean="0"/>
              <a:t>wzoru ankiety dla beneficjentów </a:t>
            </a:r>
            <a:endParaRPr lang="pl-PL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75656" y="0"/>
            <a:ext cx="7668344" cy="1143000"/>
          </a:xfrm>
        </p:spPr>
        <p:txBody>
          <a:bodyPr>
            <a:noAutofit/>
          </a:bodyPr>
          <a:lstStyle/>
          <a:p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</a:rPr>
              <a:t>Zasady zbierania produktów finalnych (1)</a:t>
            </a:r>
            <a:endParaRPr lang="pl-PL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Podtytu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pl-PL" sz="1800" b="1" dirty="0" smtClean="0"/>
              <a:t>Ścieżka przekazywania produktu finalnego</a:t>
            </a:r>
          </a:p>
          <a:p>
            <a:pPr>
              <a:buNone/>
            </a:pPr>
            <a:r>
              <a:rPr lang="pl-PL" sz="1800" b="1" dirty="0" smtClean="0"/>
              <a:t>	Beneficjent		IP/IP2			KIW</a:t>
            </a:r>
          </a:p>
          <a:p>
            <a:pPr marL="0" indent="0">
              <a:buNone/>
            </a:pPr>
            <a:endParaRPr lang="pl-PL" sz="1800" dirty="0" smtClean="0"/>
          </a:p>
          <a:p>
            <a:pPr algn="just">
              <a:buFont typeface="Wingdings" pitchFamily="2" charset="2"/>
              <a:buChar char="Ø"/>
            </a:pPr>
            <a:r>
              <a:rPr lang="pl-PL" sz="1800" b="1" dirty="0" smtClean="0"/>
              <a:t>Produkt finalny projektu innowacyjnego</a:t>
            </a:r>
            <a:r>
              <a:rPr lang="pl-PL" sz="1800" dirty="0" smtClean="0"/>
              <a:t>, tj.:  </a:t>
            </a:r>
            <a:r>
              <a:rPr lang="pl-PL" sz="1800" i="1" dirty="0" smtClean="0"/>
              <a:t>elementy merytoryczne </a:t>
            </a:r>
            <a:r>
              <a:rPr lang="pl-PL" sz="1800" dirty="0" smtClean="0"/>
              <a:t>(</a:t>
            </a:r>
            <a:r>
              <a:rPr lang="pl-PL" sz="1800" i="1" dirty="0" smtClean="0"/>
              <a:t>np. model, podręcznik, program</a:t>
            </a:r>
            <a:r>
              <a:rPr lang="pl-PL" sz="1800" dirty="0" smtClean="0"/>
              <a:t>), </a:t>
            </a:r>
            <a:r>
              <a:rPr lang="pl-PL" sz="1800" i="1" dirty="0" smtClean="0"/>
              <a:t>elementy pomocnicze </a:t>
            </a:r>
            <a:r>
              <a:rPr lang="pl-PL" sz="1800" dirty="0" smtClean="0"/>
              <a:t>(w szczególności instrukcja stosowania produktu finalnego) i </a:t>
            </a:r>
            <a:r>
              <a:rPr lang="pl-PL" sz="1800" i="1" dirty="0" smtClean="0"/>
              <a:t>elementy dodatkowe</a:t>
            </a:r>
            <a:r>
              <a:rPr lang="pl-PL" sz="1800" dirty="0" smtClean="0"/>
              <a:t> (w szczególności raport z </a:t>
            </a:r>
            <a:r>
              <a:rPr lang="pl-PL" sz="1800" dirty="0" err="1" smtClean="0"/>
              <a:t>badań</a:t>
            </a:r>
            <a:r>
              <a:rPr lang="pl-PL" sz="1800" dirty="0" smtClean="0"/>
              <a:t> przeprowadzonych w I etapie realizacji projektu oraz raport z ewaluacji zewnętrznej produktu finalnego), </a:t>
            </a:r>
          </a:p>
          <a:p>
            <a:pPr marL="0" indent="0">
              <a:buNone/>
            </a:pPr>
            <a:endParaRPr lang="pl-PL" sz="1800" dirty="0" smtClean="0"/>
          </a:p>
          <a:p>
            <a:pPr marL="0" indent="0">
              <a:buNone/>
            </a:pPr>
            <a:endParaRPr lang="pl-PL" sz="1800" dirty="0" smtClean="0"/>
          </a:p>
          <a:p>
            <a:pPr>
              <a:buNone/>
            </a:pPr>
            <a:endParaRPr lang="pl-PL" sz="1800" b="1" dirty="0" smtClean="0"/>
          </a:p>
          <a:p>
            <a:pPr>
              <a:buNone/>
            </a:pPr>
            <a:endParaRPr lang="pl-PL" sz="1800" b="1" dirty="0" smtClean="0"/>
          </a:p>
          <a:p>
            <a:pPr>
              <a:buNone/>
            </a:pPr>
            <a:endParaRPr lang="pl-PL" sz="1800" b="1" dirty="0" smtClean="0"/>
          </a:p>
          <a:p>
            <a:pPr>
              <a:buNone/>
            </a:pPr>
            <a:endParaRPr lang="pl-PL" sz="1800" b="1" dirty="0"/>
          </a:p>
        </p:txBody>
      </p:sp>
      <p:sp>
        <p:nvSpPr>
          <p:cNvPr id="4" name="Strzałka w prawo z wcięciem 3"/>
          <p:cNvSpPr/>
          <p:nvPr/>
        </p:nvSpPr>
        <p:spPr>
          <a:xfrm>
            <a:off x="2195736" y="1988840"/>
            <a:ext cx="864000" cy="18000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Strzałka w prawo z wcięciem 4"/>
          <p:cNvSpPr/>
          <p:nvPr/>
        </p:nvSpPr>
        <p:spPr>
          <a:xfrm>
            <a:off x="4427984" y="1988840"/>
            <a:ext cx="864000" cy="18000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MP90034141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34912" y="1340768"/>
            <a:ext cx="2609088" cy="3657600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547664" y="0"/>
            <a:ext cx="7596336" cy="1143000"/>
          </a:xfrm>
        </p:spPr>
        <p:txBody>
          <a:bodyPr>
            <a:normAutofit/>
          </a:bodyPr>
          <a:lstStyle/>
          <a:p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</a:rPr>
              <a:t>Zasady zbierania produktów finalnych (2)</a:t>
            </a:r>
            <a:endParaRPr lang="pl-PL" sz="2800" b="1" dirty="0"/>
          </a:p>
        </p:txBody>
      </p:sp>
      <p:sp>
        <p:nvSpPr>
          <p:cNvPr id="3" name="Podtytuł 2"/>
          <p:cNvSpPr>
            <a:spLocks noGrp="1"/>
          </p:cNvSpPr>
          <p:nvPr>
            <p:ph idx="1"/>
          </p:nvPr>
        </p:nvSpPr>
        <p:spPr>
          <a:xfrm>
            <a:off x="457200" y="1340768"/>
            <a:ext cx="8003232" cy="47853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2400" dirty="0" smtClean="0"/>
              <a:t>IP/IP2 przekazuje do KIW:</a:t>
            </a:r>
          </a:p>
          <a:p>
            <a:pPr marL="0" indent="0">
              <a:buNone/>
            </a:pPr>
            <a:endParaRPr lang="pl-PL" sz="2400" dirty="0" smtClean="0"/>
          </a:p>
          <a:p>
            <a:pPr marL="0" indent="0">
              <a:buFont typeface="Wingdings" pitchFamily="2" charset="2"/>
              <a:buChar char="Ø"/>
            </a:pPr>
            <a:r>
              <a:rPr lang="pl-PL" sz="2400" dirty="0" smtClean="0"/>
              <a:t>Produkty finalne </a:t>
            </a:r>
            <a:r>
              <a:rPr lang="pl-PL" sz="2400" b="1" dirty="0" smtClean="0"/>
              <a:t>zwalidowane pozytywnie</a:t>
            </a:r>
          </a:p>
          <a:p>
            <a:pPr marL="0" indent="0">
              <a:buFont typeface="Wingdings" pitchFamily="2" charset="2"/>
              <a:buChar char="Ø"/>
            </a:pPr>
            <a:r>
              <a:rPr lang="pl-PL" sz="2400" dirty="0" smtClean="0"/>
              <a:t>Produkty finalne </a:t>
            </a:r>
            <a:r>
              <a:rPr lang="pl-PL" sz="2400" b="1" dirty="0" smtClean="0"/>
              <a:t>zwalidowane </a:t>
            </a:r>
            <a:r>
              <a:rPr lang="pl-PL" sz="2400" b="1" dirty="0" smtClean="0"/>
              <a:t>negatywnie</a:t>
            </a:r>
          </a:p>
          <a:p>
            <a:pPr marL="0" indent="0">
              <a:buFont typeface="Wingdings" pitchFamily="2" charset="2"/>
              <a:buChar char="Ø"/>
            </a:pPr>
            <a:r>
              <a:rPr lang="pl-PL" sz="2400" dirty="0" smtClean="0"/>
              <a:t>Wstępne wersje produktów finalnych </a:t>
            </a:r>
            <a:r>
              <a:rPr lang="pl-PL" sz="2400" b="1" dirty="0" smtClean="0"/>
              <a:t>w przypadku odrzucenia strategii wdrażania </a:t>
            </a:r>
            <a:endParaRPr lang="pl-PL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MP90043939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836712"/>
            <a:ext cx="3148505" cy="4716000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547664" y="0"/>
            <a:ext cx="7596336" cy="764704"/>
          </a:xfrm>
        </p:spPr>
        <p:txBody>
          <a:bodyPr>
            <a:normAutofit/>
          </a:bodyPr>
          <a:lstStyle/>
          <a:p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</a:rPr>
              <a:t>Zasady zbierania produktów finalnych (3)</a:t>
            </a:r>
            <a:endParaRPr lang="pl-PL" sz="2800" b="1" dirty="0"/>
          </a:p>
        </p:txBody>
      </p:sp>
      <p:sp>
        <p:nvSpPr>
          <p:cNvPr id="3" name="Podtytuł 2"/>
          <p:cNvSpPr>
            <a:spLocks noGrp="1"/>
          </p:cNvSpPr>
          <p:nvPr>
            <p:ph idx="1"/>
          </p:nvPr>
        </p:nvSpPr>
        <p:spPr>
          <a:xfrm>
            <a:off x="2051720" y="764704"/>
            <a:ext cx="6635080" cy="5289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l-PL" sz="1800" b="1" dirty="0" smtClean="0"/>
              <a:t>ZASADY OGÓLNE</a:t>
            </a:r>
          </a:p>
          <a:p>
            <a:pPr marL="0" indent="0">
              <a:buNone/>
            </a:pPr>
            <a:endParaRPr lang="pl-PL" sz="1800" b="1" dirty="0" smtClean="0"/>
          </a:p>
          <a:p>
            <a:pPr marL="0" indent="0">
              <a:buFont typeface="Wingdings" pitchFamily="2" charset="2"/>
              <a:buChar char="Ø"/>
            </a:pPr>
            <a:r>
              <a:rPr lang="pl-PL" sz="1800" dirty="0" smtClean="0"/>
              <a:t>Produkt finalny przekazywany jest do KIW </a:t>
            </a:r>
            <a:r>
              <a:rPr lang="pl-PL" sz="1800" b="1" dirty="0" smtClean="0"/>
              <a:t>niezwłocznie po podpisaniu przez właściwą IP/IP2 umowy o przeniesieniu autorskich praw majątkowych do produktu</a:t>
            </a:r>
            <a:r>
              <a:rPr lang="pl-PL" sz="1800" dirty="0" smtClean="0"/>
              <a:t>.</a:t>
            </a:r>
          </a:p>
          <a:p>
            <a:pPr marL="0" indent="0">
              <a:buFont typeface="Wingdings" pitchFamily="2" charset="2"/>
              <a:buChar char="Ø"/>
            </a:pPr>
            <a:endParaRPr lang="pl-PL" sz="1800" dirty="0" smtClean="0"/>
          </a:p>
          <a:p>
            <a:pPr marL="0" indent="0">
              <a:buFont typeface="Wingdings" pitchFamily="2" charset="2"/>
              <a:buChar char="Ø"/>
            </a:pPr>
            <a:r>
              <a:rPr lang="pl-PL" sz="1800" dirty="0" smtClean="0"/>
              <a:t>Do KIW należy przekazać </a:t>
            </a:r>
            <a:r>
              <a:rPr lang="pl-PL" sz="1800" b="1" dirty="0" smtClean="0"/>
              <a:t>ostateczną</a:t>
            </a:r>
            <a:r>
              <a:rPr lang="pl-PL" sz="1800" dirty="0" smtClean="0"/>
              <a:t> i </a:t>
            </a:r>
            <a:r>
              <a:rPr lang="pl-PL" sz="1800" b="1" dirty="0" smtClean="0"/>
              <a:t>kompletną</a:t>
            </a:r>
            <a:r>
              <a:rPr lang="pl-PL" sz="1800" dirty="0" smtClean="0"/>
              <a:t> wersję produktu.</a:t>
            </a:r>
          </a:p>
          <a:p>
            <a:pPr marL="0" indent="0">
              <a:buFont typeface="Wingdings" pitchFamily="2" charset="2"/>
              <a:buChar char="Ø"/>
            </a:pPr>
            <a:endParaRPr lang="pl-PL" sz="1800" b="1" dirty="0" smtClean="0"/>
          </a:p>
          <a:p>
            <a:pPr marL="0" indent="0">
              <a:buFont typeface="Wingdings" pitchFamily="2" charset="2"/>
              <a:buChar char="Ø"/>
            </a:pPr>
            <a:r>
              <a:rPr lang="pl-PL" sz="1800" b="1" dirty="0" smtClean="0"/>
              <a:t>Nie  należy przekazywać elementów pośrednich,</a:t>
            </a:r>
            <a:r>
              <a:rPr lang="pl-PL" sz="1800" dirty="0" smtClean="0"/>
              <a:t> które służyły do bieżącej realizacji projektu (np. list obecności na szkoleniach, projektów graficznych stworzonych na cele organizowanego wydarzenia - np. plakatu reklamowego - tekstów z zaznaczonymi uwagami redaktorskimi, ulotek itp.). </a:t>
            </a:r>
          </a:p>
          <a:p>
            <a:pPr>
              <a:buNone/>
            </a:pPr>
            <a:endParaRPr lang="pl-PL" sz="1800" b="1" dirty="0" smtClean="0"/>
          </a:p>
          <a:p>
            <a:pPr marL="180975" indent="-180975">
              <a:buFont typeface="Wingdings" pitchFamily="2" charset="2"/>
              <a:buChar char="Ø"/>
            </a:pPr>
            <a:r>
              <a:rPr lang="pl-PL" sz="1800" dirty="0" smtClean="0"/>
              <a:t>Niezwykle istotną część produktu finalnego stanowi</a:t>
            </a:r>
            <a:r>
              <a:rPr lang="pl-PL" sz="1800" b="1" dirty="0" smtClean="0"/>
              <a:t> instrukcja jego stosowania. </a:t>
            </a:r>
          </a:p>
          <a:p>
            <a:pPr>
              <a:buNone/>
            </a:pPr>
            <a:endParaRPr lang="pl-PL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 descr="MH90043849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48375" y="2492896"/>
            <a:ext cx="3095625" cy="3095625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75656" y="0"/>
            <a:ext cx="7668344" cy="764704"/>
          </a:xfrm>
        </p:spPr>
        <p:txBody>
          <a:bodyPr>
            <a:noAutofit/>
          </a:bodyPr>
          <a:lstStyle/>
          <a:p>
            <a:r>
              <a:rPr lang="pl-PL" sz="2800" b="1" dirty="0" smtClean="0">
                <a:solidFill>
                  <a:schemeClr val="accent6">
                    <a:lumMod val="75000"/>
                  </a:schemeClr>
                </a:solidFill>
              </a:rPr>
              <a:t>Zasady zbierania produktów finalnych (4)</a:t>
            </a:r>
            <a:endParaRPr lang="pl-PL" sz="2800" b="1" dirty="0"/>
          </a:p>
        </p:txBody>
      </p:sp>
      <p:sp>
        <p:nvSpPr>
          <p:cNvPr id="3" name="Podtytu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l-PL" sz="1800" b="1" dirty="0" smtClean="0"/>
              <a:t>ZASADY SZCZEGÓŁOWE</a:t>
            </a:r>
          </a:p>
          <a:p>
            <a:pPr marL="0" indent="0" algn="just">
              <a:buFont typeface="Wingdings" pitchFamily="2" charset="2"/>
              <a:buChar char="Ø"/>
            </a:pPr>
            <a:r>
              <a:rPr lang="pl-PL" sz="1800" dirty="0" smtClean="0"/>
              <a:t>Produkt finalny powinien posiadać </a:t>
            </a:r>
            <a:r>
              <a:rPr lang="pl-PL" sz="1800" b="1" dirty="0" smtClean="0"/>
              <a:t>jednoznaczny tytuł/nazwę, tj. identyfikujący jego zawartość</a:t>
            </a:r>
            <a:r>
              <a:rPr lang="pl-PL" sz="1800" dirty="0" smtClean="0"/>
              <a:t> (dotyczy wszystkich jego elementów składowych oraz nazw folderów, podfolderów, plików zamieszczanych na nośniku). </a:t>
            </a:r>
          </a:p>
          <a:p>
            <a:pPr marL="0" indent="0" algn="just">
              <a:buFont typeface="Wingdings" pitchFamily="2" charset="2"/>
              <a:buChar char="Ø"/>
            </a:pPr>
            <a:endParaRPr lang="pl-PL" sz="1800" dirty="0" smtClean="0"/>
          </a:p>
          <a:p>
            <a:pPr marL="0" lvl="0" indent="0" algn="just">
              <a:buFont typeface="Wingdings" pitchFamily="2" charset="2"/>
              <a:buChar char="Ø"/>
            </a:pPr>
            <a:r>
              <a:rPr lang="pl-PL" sz="1800" b="1" dirty="0" smtClean="0"/>
              <a:t>Tytuł/nazwa produktu</a:t>
            </a:r>
            <a:r>
              <a:rPr lang="pl-PL" sz="1800" dirty="0" smtClean="0"/>
              <a:t> (dotyczy wszystkich jego elementów składowych) powinna być </a:t>
            </a:r>
            <a:r>
              <a:rPr lang="pl-PL" sz="1800" b="1" dirty="0" smtClean="0"/>
              <a:t>widoczna</a:t>
            </a:r>
            <a:r>
              <a:rPr lang="pl-PL" sz="1800" dirty="0" smtClean="0"/>
              <a:t> zaraz po jego otwarciu (dotyczy np. załączników do dokumentów, które niejednokrotnie nie posiadają tytułów a jedynie sformułowanie „załącznik nr 1”). </a:t>
            </a:r>
          </a:p>
          <a:p>
            <a:pPr marL="0" lvl="0" indent="0" algn="just">
              <a:buNone/>
            </a:pPr>
            <a:endParaRPr lang="pl-PL" sz="1800" dirty="0" smtClean="0"/>
          </a:p>
          <a:p>
            <a:pPr marL="0" lvl="0" indent="0" algn="just">
              <a:buFont typeface="Wingdings" pitchFamily="2" charset="2"/>
              <a:buChar char="Ø"/>
            </a:pPr>
            <a:r>
              <a:rPr lang="pl-PL" sz="1800" b="1" dirty="0" smtClean="0"/>
              <a:t>Tytuły/nazwy</a:t>
            </a:r>
            <a:r>
              <a:rPr lang="pl-PL" sz="1800" dirty="0" smtClean="0"/>
              <a:t> powinny (w miarę możliwości) zawierać </a:t>
            </a:r>
          </a:p>
          <a:p>
            <a:pPr marL="0" lvl="0" indent="0" algn="just">
              <a:buNone/>
            </a:pPr>
            <a:r>
              <a:rPr lang="pl-PL" sz="1800" b="1" dirty="0" smtClean="0"/>
              <a:t>pełne sformułowania, bez skrótów</a:t>
            </a:r>
            <a:r>
              <a:rPr lang="pl-PL" sz="1800" dirty="0" smtClean="0"/>
              <a:t> (dotyczy wszystkich</a:t>
            </a:r>
          </a:p>
          <a:p>
            <a:pPr marL="0" lvl="0" indent="0" algn="just">
              <a:buNone/>
            </a:pPr>
            <a:r>
              <a:rPr lang="pl-PL" sz="1800" dirty="0" smtClean="0"/>
              <a:t>elementów składowych produktu oraz </a:t>
            </a:r>
          </a:p>
          <a:p>
            <a:pPr marL="0" lvl="0" indent="0" algn="just">
              <a:buNone/>
            </a:pPr>
            <a:r>
              <a:rPr lang="pl-PL" sz="1800" dirty="0" smtClean="0"/>
              <a:t>nazw folderów, podfolderów, plików zamieszczanych na nośniku).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633</TotalTime>
  <Words>1640</Words>
  <Application>Microsoft Office PowerPoint</Application>
  <PresentationFormat>Pokaz na ekranie (4:3)</PresentationFormat>
  <Paragraphs>184</Paragraphs>
  <Slides>22</Slides>
  <Notes>12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22</vt:i4>
      </vt:variant>
    </vt:vector>
  </HeadingPairs>
  <TitlesOfParts>
    <vt:vector size="23" baseType="lpstr">
      <vt:lpstr>Motyw pakietu Office</vt:lpstr>
      <vt:lpstr>IV SPOTKANIE GRUPY ROBOCZEJ KIW/IP/IP2 ds. upowszechniania i mainstreamingu</vt:lpstr>
      <vt:lpstr>Monitorowanie efektów projektów innowacyjnych PO KL (1)</vt:lpstr>
      <vt:lpstr>Monitorowanie efektów projektów innowacyjnych PO KL (2)</vt:lpstr>
      <vt:lpstr>Monitorowanie efektów projektów innowacyjnych PO KL (3)</vt:lpstr>
      <vt:lpstr> WARSZTATY</vt:lpstr>
      <vt:lpstr>Zasady zbierania produktów finalnych (1)</vt:lpstr>
      <vt:lpstr>Zasady zbierania produktów finalnych (2)</vt:lpstr>
      <vt:lpstr>Zasady zbierania produktów finalnych (3)</vt:lpstr>
      <vt:lpstr>Zasady zbierania produktów finalnych (4)</vt:lpstr>
      <vt:lpstr>Zasady zbierania produktów finalnych (5)</vt:lpstr>
      <vt:lpstr>Zasady zbierania produktów finalnych (6)</vt:lpstr>
      <vt:lpstr>Zasady zbierania produktów finalnych (7)</vt:lpstr>
      <vt:lpstr>Zasady zbierania produktów finalnych (8)</vt:lpstr>
      <vt:lpstr>Zasady zbierania produktów finalnych (8)</vt:lpstr>
      <vt:lpstr>Slajd 15</vt:lpstr>
      <vt:lpstr>Slajd 16</vt:lpstr>
      <vt:lpstr>Slajd 17</vt:lpstr>
      <vt:lpstr>Slajd 18</vt:lpstr>
      <vt:lpstr>Slajd 19</vt:lpstr>
      <vt:lpstr>Slajd 20</vt:lpstr>
      <vt:lpstr>Współpraca KIW oraz IP/IP2 w zakresie upowszechniania i włączania produktów projektów innowacyjnych</vt:lpstr>
      <vt:lpstr>Dziękuję za uwagę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cp:lastModifiedBy> </cp:lastModifiedBy>
  <cp:revision>70</cp:revision>
  <dcterms:modified xsi:type="dcterms:W3CDTF">2014-02-19T09:35:08Z</dcterms:modified>
</cp:coreProperties>
</file>